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94" r:id="rId5"/>
    <p:sldId id="308" r:id="rId6"/>
    <p:sldId id="309" r:id="rId7"/>
    <p:sldId id="310" r:id="rId8"/>
    <p:sldId id="311" r:id="rId9"/>
    <p:sldId id="312" r:id="rId10"/>
    <p:sldId id="313" r:id="rId11"/>
    <p:sldId id="30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60516D-EAF3-9C9F-3514-2A3E2F9C0395}" v="41" dt="2025-09-17T13:23:01.1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1335" y="2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E9C94-F731-46D3-A11B-7416B69A5A47}" type="datetimeFigureOut">
              <a:t>9/21/2025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B3F47-C5DB-4F64-8AAD-715696B25860}" type="slidenum">
              <a:t>‹#›</a:t>
            </a:fld>
            <a:endParaRPr lang="en-GB"/>
          </a:p>
        </p:txBody>
      </p:sp>
    </p:spTree>
    <p:extLst>
      <p:ext uri="{BB962C8B-B14F-4D97-AF65-F5344CB8AC3E}">
        <p14:creationId xmlns:p14="http://schemas.microsoft.com/office/powerpoint/2010/main" val="4096092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Check – add to and amend for your subject area. </a:t>
            </a:r>
          </a:p>
        </p:txBody>
      </p:sp>
      <p:sp>
        <p:nvSpPr>
          <p:cNvPr id="4" name="Slide Number Placeholder 3"/>
          <p:cNvSpPr>
            <a:spLocks noGrp="1"/>
          </p:cNvSpPr>
          <p:nvPr>
            <p:ph type="sldNum" sz="quarter" idx="5"/>
          </p:nvPr>
        </p:nvSpPr>
        <p:spPr/>
        <p:txBody>
          <a:bodyPr/>
          <a:lstStyle/>
          <a:p>
            <a:fld id="{41EB3F47-C5DB-4F64-8AAD-715696B25860}" type="slidenum">
              <a:t>8</a:t>
            </a:fld>
            <a:endParaRPr lang="en-GB"/>
          </a:p>
        </p:txBody>
      </p:sp>
    </p:spTree>
    <p:extLst>
      <p:ext uri="{BB962C8B-B14F-4D97-AF65-F5344CB8AC3E}">
        <p14:creationId xmlns:p14="http://schemas.microsoft.com/office/powerpoint/2010/main" val="597856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B93E-7CDF-4FAB-A1CD-7FA4D239BF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8995726-F63C-4257-8FDB-ECB4AD548B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0C283E8-179C-4CE1-B16D-3DAA30A28902}"/>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1EFD5392-0957-4CA3-AFF9-83AEB9AB55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03E8DA-5D35-4949-8C54-467B1023F3B5}"/>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4283826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F560-A556-4127-946B-11C7ED13B6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450EA8-2BE5-4FA5-B9F5-F75224A483E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61EE71-42E5-49BD-A75D-D25EEACDBC32}"/>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2947C901-3087-4989-8889-82499D2C61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3BA165-FEE0-4C62-B00A-1387996B4BEC}"/>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78950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1B664A-B641-4430-9BC2-93240952EE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F9AEF4-7D30-4973-B96C-4E9A19F3566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732606-C8EE-4000-93EC-5E829794A58E}"/>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F58F9206-6572-4BF3-B73F-9B95D190C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67D19C-3319-40E6-9108-4D4272474BFC}"/>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704561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011EB-54CD-48E8-89CA-A61545EA1C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E7C706-33A8-4E5B-AB60-233682CF9D6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9DE361-55F8-44D5-A495-B9FDF715774C}"/>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56944DCE-C9AE-48D1-812D-7335C4F13E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512A94-6CAD-4C55-8807-C27485A557CA}"/>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3302065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EE1B9-D207-412B-9FDA-EF9E46BAB7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C054BE5-922D-4B52-8FCC-65DE3FBD2A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89DAD71-BF9E-4CF9-AB32-EF3FD567CAB0}"/>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55B42A35-1DEE-402B-BBD6-3F77D61068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ABEBB3-F8C0-4B92-BADC-E45055DF0EAD}"/>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210264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D4EED-0F6C-4819-8E4A-8363C97736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18EDBD-F08B-4384-8F62-FE85272DCFC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957F6C-C169-49E6-9BEA-D96DFD48A87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C00C8B-8D4B-4710-A57A-B62A67100CB1}"/>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6" name="Footer Placeholder 5">
            <a:extLst>
              <a:ext uri="{FF2B5EF4-FFF2-40B4-BE49-F238E27FC236}">
                <a16:creationId xmlns:a16="http://schemas.microsoft.com/office/drawing/2014/main" id="{D73ECF07-BA68-4B03-ACBD-09F9AF9E67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13A1A6-C166-4B36-BE96-658EAECAF484}"/>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3099256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3BDF8-C24F-4087-AC0A-C3FFF195CC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4831AA-D084-41B2-B9CD-19F720A61B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64652F2-3F1C-48D6-98D6-B5EB96FC641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24E071F-14C0-47EA-819B-FFD359E495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8D93437-84F3-4B15-B4AE-3B223F67244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0DE7A65-14EE-43C0-AFFA-E9A263E3DFAA}"/>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8" name="Footer Placeholder 7">
            <a:extLst>
              <a:ext uri="{FF2B5EF4-FFF2-40B4-BE49-F238E27FC236}">
                <a16:creationId xmlns:a16="http://schemas.microsoft.com/office/drawing/2014/main" id="{3599255B-33FB-467F-A6A3-7A1959B639F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BF68B83-9950-4AA5-B4C3-FA9C738FF139}"/>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2610361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EFAF-E300-4770-89AA-0F3AAD2A46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B8D58D-9112-438F-B8B2-938FA56D0ABD}"/>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4" name="Footer Placeholder 3">
            <a:extLst>
              <a:ext uri="{FF2B5EF4-FFF2-40B4-BE49-F238E27FC236}">
                <a16:creationId xmlns:a16="http://schemas.microsoft.com/office/drawing/2014/main" id="{D6FB168D-CF43-44BE-8CB5-0FA68F2B1DF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4DD9BF3-8815-458B-953B-C867B6477A60}"/>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1997962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9B25FC-6BE7-4ADF-BE0C-B6C621C74F8E}"/>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3" name="Footer Placeholder 2">
            <a:extLst>
              <a:ext uri="{FF2B5EF4-FFF2-40B4-BE49-F238E27FC236}">
                <a16:creationId xmlns:a16="http://schemas.microsoft.com/office/drawing/2014/main" id="{ABCCD826-E342-4462-9911-7BF355A31A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337E5D-4B80-497D-9573-ACADFDA877E1}"/>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1179580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3334-7781-48CD-90BA-CFEFF292E4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2FAFBC-BD9E-4DFE-A776-E630E9C511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078409-E1B5-4CB4-931F-3C8343E4FE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2768C7-5377-428D-9169-0ECDB6F17E65}"/>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6" name="Footer Placeholder 5">
            <a:extLst>
              <a:ext uri="{FF2B5EF4-FFF2-40B4-BE49-F238E27FC236}">
                <a16:creationId xmlns:a16="http://schemas.microsoft.com/office/drawing/2014/main" id="{3A01F752-401F-4319-B3AE-41302AD0FF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9E16E0-D78E-475D-819B-A1D288C2A108}"/>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887574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6686E-455A-4484-BFC3-9378552C64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3B7A1FD-C9B5-4FD6-9A03-85A5551F8E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F97611-4996-4FC5-92A3-429D7FAA93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214C4E-DF6E-430E-89A4-BD92BBF54772}"/>
              </a:ext>
            </a:extLst>
          </p:cNvPr>
          <p:cNvSpPr>
            <a:spLocks noGrp="1"/>
          </p:cNvSpPr>
          <p:nvPr>
            <p:ph type="dt" sz="half" idx="10"/>
          </p:nvPr>
        </p:nvSpPr>
        <p:spPr/>
        <p:txBody>
          <a:bodyPr/>
          <a:lstStyle/>
          <a:p>
            <a:fld id="{663A976A-402E-41ED-BFE4-D854A4A00F48}" type="datetimeFigureOut">
              <a:rPr lang="en-GB" smtClean="0"/>
              <a:t>21/09/2025</a:t>
            </a:fld>
            <a:endParaRPr lang="en-GB"/>
          </a:p>
        </p:txBody>
      </p:sp>
      <p:sp>
        <p:nvSpPr>
          <p:cNvPr id="6" name="Footer Placeholder 5">
            <a:extLst>
              <a:ext uri="{FF2B5EF4-FFF2-40B4-BE49-F238E27FC236}">
                <a16:creationId xmlns:a16="http://schemas.microsoft.com/office/drawing/2014/main" id="{CFB794AB-23B1-4A58-9027-83513008C6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24DB9A-B5C4-4EA1-91E6-6F5AC71D5DDE}"/>
              </a:ext>
            </a:extLst>
          </p:cNvPr>
          <p:cNvSpPr>
            <a:spLocks noGrp="1"/>
          </p:cNvSpPr>
          <p:nvPr>
            <p:ph type="sldNum" sz="quarter" idx="12"/>
          </p:nvPr>
        </p:nvSpPr>
        <p:spPr/>
        <p:txBody>
          <a:bodyPr/>
          <a:lstStyle/>
          <a:p>
            <a:fld id="{3918FBEF-B3FE-4FBA-B399-3CAC31703806}" type="slidenum">
              <a:rPr lang="en-GB" smtClean="0"/>
              <a:t>‹#›</a:t>
            </a:fld>
            <a:endParaRPr lang="en-GB"/>
          </a:p>
        </p:txBody>
      </p:sp>
    </p:spTree>
    <p:extLst>
      <p:ext uri="{BB962C8B-B14F-4D97-AF65-F5344CB8AC3E}">
        <p14:creationId xmlns:p14="http://schemas.microsoft.com/office/powerpoint/2010/main" val="998020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6139AD-5FB6-4357-B805-5AD46D2A2A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4B3ADED-33BE-435C-A7DA-788324A5AD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9EBAD8-36EC-43BB-A9BB-102E1749A2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A976A-402E-41ED-BFE4-D854A4A00F48}" type="datetimeFigureOut">
              <a:rPr lang="en-GB" smtClean="0"/>
              <a:t>21/09/2025</a:t>
            </a:fld>
            <a:endParaRPr lang="en-GB"/>
          </a:p>
        </p:txBody>
      </p:sp>
      <p:sp>
        <p:nvSpPr>
          <p:cNvPr id="5" name="Footer Placeholder 4">
            <a:extLst>
              <a:ext uri="{FF2B5EF4-FFF2-40B4-BE49-F238E27FC236}">
                <a16:creationId xmlns:a16="http://schemas.microsoft.com/office/drawing/2014/main" id="{B6103C08-2D26-4F6D-95A8-34A365443C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CF5876B-D770-4F72-9CBA-D3FA727B0B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18FBEF-B3FE-4FBA-B399-3CAC31703806}" type="slidenum">
              <a:rPr lang="en-GB" smtClean="0"/>
              <a:t>‹#›</a:t>
            </a:fld>
            <a:endParaRPr lang="en-GB"/>
          </a:p>
        </p:txBody>
      </p:sp>
    </p:spTree>
    <p:extLst>
      <p:ext uri="{BB962C8B-B14F-4D97-AF65-F5344CB8AC3E}">
        <p14:creationId xmlns:p14="http://schemas.microsoft.com/office/powerpoint/2010/main" val="1099591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83CD744-C7B7-EB21-1DF9-212210E5711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75D1FF-50CC-C6EF-BC67-E346AC3868D6}"/>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ea typeface="Calibri Light" panose="020F0302020204030204"/>
                <a:cs typeface="Calibri Light" panose="020F0302020204030204"/>
              </a:rPr>
              <a:t>'The Ascension Way' - Curriculum Intent – our vision  </a:t>
            </a:r>
          </a:p>
        </p:txBody>
      </p:sp>
      <p:sp>
        <p:nvSpPr>
          <p:cNvPr id="13" name="Content Placeholder 12">
            <a:extLst>
              <a:ext uri="{FF2B5EF4-FFF2-40B4-BE49-F238E27FC236}">
                <a16:creationId xmlns:a16="http://schemas.microsoft.com/office/drawing/2014/main" id="{22F04B59-E1B7-9210-326A-1162F46B497A}"/>
              </a:ext>
            </a:extLst>
          </p:cNvPr>
          <p:cNvSpPr>
            <a:spLocks noGrp="1"/>
          </p:cNvSpPr>
          <p:nvPr>
            <p:ph idx="1"/>
          </p:nvPr>
        </p:nvSpPr>
        <p:spPr>
          <a:xfrm>
            <a:off x="4581727" y="649480"/>
            <a:ext cx="3025303" cy="5546047"/>
          </a:xfrm>
        </p:spPr>
        <p:txBody>
          <a:bodyPr vert="horz" lIns="91440" tIns="45720" rIns="91440" bIns="45720" rtlCol="0" anchor="ctr">
            <a:normAutofit/>
          </a:bodyPr>
          <a:lstStyle/>
          <a:p>
            <a:r>
              <a:rPr lang="en-GB" sz="2000" b="1">
                <a:latin typeface="Aptos"/>
                <a:ea typeface="Calibri"/>
                <a:cs typeface="Calibri"/>
              </a:rPr>
              <a:t>Vision: </a:t>
            </a:r>
            <a:r>
              <a:rPr lang="en-GB" sz="2000">
                <a:latin typeface="Aptos"/>
                <a:ea typeface="Calibri"/>
                <a:cs typeface="Calibri"/>
              </a:rPr>
              <a:t>as an </a:t>
            </a:r>
            <a:r>
              <a:rPr lang="en-GB" sz="2000" b="1" i="1">
                <a:latin typeface="Aptos"/>
                <a:ea typeface="Calibri"/>
                <a:cs typeface="Calibri"/>
              </a:rPr>
              <a:t>inclusive</a:t>
            </a:r>
            <a:r>
              <a:rPr lang="en-GB" sz="2000">
                <a:latin typeface="Aptos"/>
                <a:ea typeface="Calibri"/>
                <a:cs typeface="Calibri"/>
              </a:rPr>
              <a:t> Christian School, we aim to create a loving, caring and respectful community, where individuals can </a:t>
            </a:r>
            <a:r>
              <a:rPr lang="en-GB" sz="2000" b="1" i="1">
                <a:latin typeface="Aptos"/>
                <a:ea typeface="Calibri"/>
                <a:cs typeface="Calibri"/>
              </a:rPr>
              <a:t>flourish</a:t>
            </a:r>
            <a:r>
              <a:rPr lang="en-GB" sz="2000">
                <a:latin typeface="Aptos"/>
                <a:ea typeface="Calibri"/>
                <a:cs typeface="Calibri"/>
              </a:rPr>
              <a:t> spiritually, socially and academically as children of God, in a </a:t>
            </a:r>
            <a:r>
              <a:rPr lang="en-GB" sz="2000" b="1" i="1">
                <a:latin typeface="Aptos"/>
                <a:ea typeface="Calibri"/>
                <a:cs typeface="Calibri"/>
              </a:rPr>
              <a:t>rich learning environment.</a:t>
            </a:r>
            <a:r>
              <a:rPr lang="en-GB" sz="2000">
                <a:latin typeface="Aptos"/>
                <a:ea typeface="Calibri"/>
                <a:cs typeface="Calibri"/>
              </a:rPr>
              <a:t> Our vision is to inspire </a:t>
            </a:r>
            <a:r>
              <a:rPr lang="en-GB" sz="2000" b="1" i="1">
                <a:latin typeface="Aptos"/>
                <a:ea typeface="Calibri"/>
                <a:cs typeface="Calibri"/>
              </a:rPr>
              <a:t>lifelong learning</a:t>
            </a:r>
            <a:r>
              <a:rPr lang="en-GB" sz="2000">
                <a:latin typeface="Aptos"/>
                <a:ea typeface="Calibri"/>
                <a:cs typeface="Calibri"/>
              </a:rPr>
              <a:t> whilst encouraging </a:t>
            </a:r>
            <a:r>
              <a:rPr lang="en-GB" sz="2000" b="1" i="1">
                <a:latin typeface="Aptos"/>
                <a:ea typeface="Calibri"/>
                <a:cs typeface="Calibri"/>
              </a:rPr>
              <a:t>resilience, independence, aspiration and appreciation </a:t>
            </a:r>
            <a:r>
              <a:rPr lang="en-GB" sz="2000">
                <a:latin typeface="Aptos"/>
                <a:ea typeface="Calibri"/>
                <a:cs typeface="Calibri"/>
              </a:rPr>
              <a:t>of God’s wonderful world.</a:t>
            </a:r>
          </a:p>
        </p:txBody>
      </p:sp>
      <p:pic>
        <p:nvPicPr>
          <p:cNvPr id="4" name="Picture 3" descr="Logo">
            <a:extLst>
              <a:ext uri="{FF2B5EF4-FFF2-40B4-BE49-F238E27FC236}">
                <a16:creationId xmlns:a16="http://schemas.microsoft.com/office/drawing/2014/main" id="{3A776A40-B4C1-2A2E-D606-8DE4AF6AD8FE}"/>
              </a:ext>
            </a:extLst>
          </p:cNvPr>
          <p:cNvPicPr>
            <a:picLocks noChangeAspect="1"/>
          </p:cNvPicPr>
          <p:nvPr/>
        </p:nvPicPr>
        <p:blipFill>
          <a:blip r:embed="rId2"/>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3864076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BCBC28-99C0-2C2D-1B07-741030F5B7AA}"/>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4845A0EE-C4C8-4AE1-B3C6-1261368AC0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C7003D47-9945-7C46-8249-324293A0704C}"/>
              </a:ext>
            </a:extLst>
          </p:cNvPr>
          <p:cNvSpPr>
            <a:spLocks noGrp="1"/>
          </p:cNvSpPr>
          <p:nvPr>
            <p:ph type="title"/>
          </p:nvPr>
        </p:nvSpPr>
        <p:spPr>
          <a:xfrm>
            <a:off x="621629" y="640080"/>
            <a:ext cx="4225290" cy="5578816"/>
          </a:xfrm>
        </p:spPr>
        <p:txBody>
          <a:bodyPr vert="horz" lIns="91440" tIns="45720" rIns="91440" bIns="45720" rtlCol="0" anchor="ctr">
            <a:normAutofit/>
          </a:bodyPr>
          <a:lstStyle/>
          <a:p>
            <a:pPr algn="ctr"/>
            <a:r>
              <a:rPr lang="en-US" kern="1200">
                <a:solidFill>
                  <a:srgbClr val="FFFFFF"/>
                </a:solidFill>
                <a:latin typeface="+mj-lt"/>
                <a:ea typeface="+mj-ea"/>
                <a:cs typeface="+mj-cs"/>
              </a:rPr>
              <a:t>Curriculum </a:t>
            </a:r>
            <a:r>
              <a:rPr lang="en-US">
                <a:solidFill>
                  <a:srgbClr val="FFFFFF"/>
                </a:solidFill>
              </a:rPr>
              <a:t>– that which is to be learned</a:t>
            </a:r>
            <a:endParaRPr lang="en-US" kern="1200">
              <a:solidFill>
                <a:srgbClr val="FFFFFF"/>
              </a:solidFill>
              <a:latin typeface="+mj-lt"/>
              <a:ea typeface="+mj-ea"/>
              <a:cs typeface="+mj-cs"/>
            </a:endParaRPr>
          </a:p>
        </p:txBody>
      </p:sp>
      <p:pic>
        <p:nvPicPr>
          <p:cNvPr id="4" name="Picture 3" descr="Logo">
            <a:extLst>
              <a:ext uri="{FF2B5EF4-FFF2-40B4-BE49-F238E27FC236}">
                <a16:creationId xmlns:a16="http://schemas.microsoft.com/office/drawing/2014/main" id="{9BB8C9C0-D047-FD11-C0D0-F8B0BC793A0B}"/>
              </a:ext>
            </a:extLst>
          </p:cNvPr>
          <p:cNvPicPr>
            <a:picLocks noChangeAspect="1"/>
          </p:cNvPicPr>
          <p:nvPr/>
        </p:nvPicPr>
        <p:blipFill>
          <a:blip r:embed="rId2"/>
          <a:stretch>
            <a:fillRect/>
          </a:stretch>
        </p:blipFill>
        <p:spPr>
          <a:xfrm>
            <a:off x="6096000" y="699753"/>
            <a:ext cx="5459470" cy="5459470"/>
          </a:xfrm>
          <a:prstGeom prst="rect">
            <a:avLst/>
          </a:prstGeom>
        </p:spPr>
      </p:pic>
    </p:spTree>
    <p:extLst>
      <p:ext uri="{BB962C8B-B14F-4D97-AF65-F5344CB8AC3E}">
        <p14:creationId xmlns:p14="http://schemas.microsoft.com/office/powerpoint/2010/main" val="3005442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188ADD-827C-0CA2-A0F5-DC10F0616F49}"/>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4845A0EE-C4C8-4AE1-B3C6-1261368AC0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21E4BB6-71AE-913B-0F46-B103964F2A99}"/>
              </a:ext>
            </a:extLst>
          </p:cNvPr>
          <p:cNvSpPr>
            <a:spLocks noGrp="1"/>
          </p:cNvSpPr>
          <p:nvPr>
            <p:ph type="title"/>
          </p:nvPr>
        </p:nvSpPr>
        <p:spPr>
          <a:xfrm>
            <a:off x="621629" y="640080"/>
            <a:ext cx="4225290" cy="5578816"/>
          </a:xfrm>
        </p:spPr>
        <p:txBody>
          <a:bodyPr vert="horz" lIns="91440" tIns="45720" rIns="91440" bIns="45720" rtlCol="0" anchor="ctr">
            <a:normAutofit/>
          </a:bodyPr>
          <a:lstStyle/>
          <a:p>
            <a:pPr algn="ctr"/>
            <a:r>
              <a:rPr lang="en-US" kern="1200">
                <a:solidFill>
                  <a:srgbClr val="FFFFFF"/>
                </a:solidFill>
                <a:latin typeface="+mj-lt"/>
                <a:ea typeface="+mj-ea"/>
                <a:cs typeface="+mj-cs"/>
              </a:rPr>
              <a:t>Curriculum drivers - </a:t>
            </a:r>
          </a:p>
          <a:p>
            <a:pPr algn="ctr"/>
            <a:r>
              <a:rPr lang="en-US" i="1">
                <a:solidFill>
                  <a:srgbClr val="FFFFFF"/>
                </a:solidFill>
              </a:rPr>
              <a:t>principles</a:t>
            </a:r>
            <a:r>
              <a:rPr lang="en-US" i="1" kern="1200">
                <a:solidFill>
                  <a:srgbClr val="FFFFFF"/>
                </a:solidFill>
                <a:latin typeface="+mj-lt"/>
                <a:ea typeface="+mj-ea"/>
                <a:cs typeface="+mj-cs"/>
              </a:rPr>
              <a:t> that </a:t>
            </a:r>
            <a:r>
              <a:rPr lang="en-US" i="1">
                <a:solidFill>
                  <a:srgbClr val="FFFFFF"/>
                </a:solidFill>
              </a:rPr>
              <a:t>guide</a:t>
            </a:r>
            <a:r>
              <a:rPr lang="en-US" i="1" kern="1200">
                <a:solidFill>
                  <a:srgbClr val="FFFFFF"/>
                </a:solidFill>
                <a:latin typeface="+mj-lt"/>
                <a:ea typeface="+mj-ea"/>
                <a:cs typeface="+mj-cs"/>
              </a:rPr>
              <a:t> the development and delivery of that which is to be learned by the children</a:t>
            </a:r>
            <a:r>
              <a:rPr lang="en-US" kern="1200">
                <a:solidFill>
                  <a:srgbClr val="FFFFFF"/>
                </a:solidFill>
                <a:latin typeface="+mj-lt"/>
                <a:ea typeface="+mj-ea"/>
                <a:cs typeface="+mj-cs"/>
              </a:rPr>
              <a:t>.</a:t>
            </a:r>
          </a:p>
        </p:txBody>
      </p:sp>
      <p:pic>
        <p:nvPicPr>
          <p:cNvPr id="4" name="Picture 3" descr="Logo">
            <a:extLst>
              <a:ext uri="{FF2B5EF4-FFF2-40B4-BE49-F238E27FC236}">
                <a16:creationId xmlns:a16="http://schemas.microsoft.com/office/drawing/2014/main" id="{E94695BB-1E85-B3C8-FF47-A6622C6FDCEC}"/>
              </a:ext>
            </a:extLst>
          </p:cNvPr>
          <p:cNvPicPr>
            <a:picLocks noChangeAspect="1"/>
          </p:cNvPicPr>
          <p:nvPr/>
        </p:nvPicPr>
        <p:blipFill>
          <a:blip r:embed="rId2"/>
          <a:stretch>
            <a:fillRect/>
          </a:stretch>
        </p:blipFill>
        <p:spPr>
          <a:xfrm>
            <a:off x="6096000" y="699753"/>
            <a:ext cx="5459470" cy="5459470"/>
          </a:xfrm>
          <a:prstGeom prst="rect">
            <a:avLst/>
          </a:prstGeom>
        </p:spPr>
      </p:pic>
    </p:spTree>
    <p:extLst>
      <p:ext uri="{BB962C8B-B14F-4D97-AF65-F5344CB8AC3E}">
        <p14:creationId xmlns:p14="http://schemas.microsoft.com/office/powerpoint/2010/main" val="3883752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FEC058-E3FB-A363-13A2-EBD1BB46B7A3}"/>
            </a:ext>
          </a:extLst>
        </p:cNvPr>
        <p:cNvGrpSpPr/>
        <p:nvPr/>
      </p:nvGrpSpPr>
      <p:grpSpPr>
        <a:xfrm>
          <a:off x="0" y="0"/>
          <a:ext cx="0" cy="0"/>
          <a:chOff x="0" y="0"/>
          <a:chExt cx="0" cy="0"/>
        </a:xfrm>
      </p:grpSpPr>
      <p:pic>
        <p:nvPicPr>
          <p:cNvPr id="4" name="Picture 3" descr="Logo">
            <a:extLst>
              <a:ext uri="{FF2B5EF4-FFF2-40B4-BE49-F238E27FC236}">
                <a16:creationId xmlns:a16="http://schemas.microsoft.com/office/drawing/2014/main" id="{1DFBCDE5-2DC0-5E23-56A5-56EA46B18AE2}"/>
              </a:ext>
            </a:extLst>
          </p:cNvPr>
          <p:cNvPicPr>
            <a:picLocks noChangeAspect="1"/>
          </p:cNvPicPr>
          <p:nvPr/>
        </p:nvPicPr>
        <p:blipFill>
          <a:blip r:embed="rId2"/>
          <a:stretch>
            <a:fillRect/>
          </a:stretch>
        </p:blipFill>
        <p:spPr>
          <a:xfrm>
            <a:off x="10409695" y="280007"/>
            <a:ext cx="1500945" cy="1526775"/>
          </a:xfrm>
          <a:prstGeom prst="rect">
            <a:avLst/>
          </a:prstGeom>
        </p:spPr>
      </p:pic>
      <p:graphicFrame>
        <p:nvGraphicFramePr>
          <p:cNvPr id="8" name="Content Placeholder 7">
            <a:extLst>
              <a:ext uri="{FF2B5EF4-FFF2-40B4-BE49-F238E27FC236}">
                <a16:creationId xmlns:a16="http://schemas.microsoft.com/office/drawing/2014/main" id="{321785AA-D14F-15F0-49E0-E88E3D274894}"/>
              </a:ext>
            </a:extLst>
          </p:cNvPr>
          <p:cNvGraphicFramePr>
            <a:graphicFrameLocks noGrp="1"/>
          </p:cNvGraphicFramePr>
          <p:nvPr>
            <p:ph idx="1"/>
            <p:extLst>
              <p:ext uri="{D42A27DB-BD31-4B8C-83A1-F6EECF244321}">
                <p14:modId xmlns:p14="http://schemas.microsoft.com/office/powerpoint/2010/main" val="2783419570"/>
              </p:ext>
            </p:extLst>
          </p:nvPr>
        </p:nvGraphicFramePr>
        <p:xfrm>
          <a:off x="838200" y="1825625"/>
          <a:ext cx="10515600" cy="4123126"/>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704523586"/>
                    </a:ext>
                  </a:extLst>
                </a:gridCol>
                <a:gridCol w="5257800">
                  <a:extLst>
                    <a:ext uri="{9D8B030D-6E8A-4147-A177-3AD203B41FA5}">
                      <a16:colId xmlns:a16="http://schemas.microsoft.com/office/drawing/2014/main" val="4240212173"/>
                    </a:ext>
                  </a:extLst>
                </a:gridCol>
              </a:tblGrid>
              <a:tr h="1067596">
                <a:tc>
                  <a:txBody>
                    <a:bodyPr/>
                    <a:lstStyle/>
                    <a:p>
                      <a:pPr algn="ctr"/>
                      <a:r>
                        <a:rPr lang="en-GB" sz="2400"/>
                        <a:t>Aspiration </a:t>
                      </a:r>
                    </a:p>
                  </a:txBody>
                  <a:tcPr/>
                </a:tc>
                <a:tc>
                  <a:txBody>
                    <a:bodyPr/>
                    <a:lstStyle/>
                    <a:p>
                      <a:pPr algn="ctr"/>
                      <a:r>
                        <a:rPr lang="en-GB" sz="2400"/>
                        <a:t>Resilience </a:t>
                      </a:r>
                    </a:p>
                  </a:txBody>
                  <a:tcPr/>
                </a:tc>
                <a:extLst>
                  <a:ext uri="{0D108BD9-81ED-4DB2-BD59-A6C34878D82A}">
                    <a16:rowId xmlns:a16="http://schemas.microsoft.com/office/drawing/2014/main" val="3141333099"/>
                  </a:ext>
                </a:extLst>
              </a:tr>
              <a:tr h="3055530">
                <a:tc>
                  <a:txBody>
                    <a:bodyPr/>
                    <a:lstStyle/>
                    <a:p>
                      <a:pPr marL="342900" lvl="0" indent="-342900" algn="l">
                        <a:lnSpc>
                          <a:spcPts val="1275"/>
                        </a:lnSpc>
                        <a:buClr>
                          <a:srgbClr val="000000"/>
                        </a:buClr>
                        <a:buFont typeface="Arial,Sans-Serif"/>
                        <a:buChar char="•"/>
                      </a:pPr>
                      <a:endParaRPr lang="en-GB" sz="1600" b="0" i="0" u="none" strike="noStrike" noProof="0">
                        <a:solidFill>
                          <a:schemeClr val="tx1"/>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Grounded in research, subject leaders have designed our curriculum to ensure that children know more and remember more.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Effective use of assessment for learning means that our curriculum is appropriately pitched, providing challenge and opportunities for deep thinking.  </a:t>
                      </a: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We aim to develop children's natural curiosity and encourage them to drive their own learning forward. </a:t>
                      </a:r>
                    </a:p>
                  </a:txBody>
                  <a:tcPr/>
                </a:tc>
                <a:tc>
                  <a:txBody>
                    <a:bodyPr/>
                    <a:lstStyle/>
                    <a:p>
                      <a:pPr marL="342900" lvl="0" indent="-342900" algn="l">
                        <a:lnSpc>
                          <a:spcPts val="1275"/>
                        </a:lnSpc>
                        <a:buClr>
                          <a:srgbClr val="000000"/>
                        </a:buClr>
                        <a:buFont typeface="Arial,Sans-Serif"/>
                        <a:buChar char="•"/>
                      </a:pPr>
                      <a:endParaRPr lang="en-GB" sz="1600" b="0" i="0" u="none" strike="noStrike" noProof="0">
                        <a:solidFill>
                          <a:schemeClr val="tx1"/>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A variety of teaching and learning strategies are used to inspire deep, meaningful connections within and across subject areas.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Children are taught to build on what they already know: reviewing, revisiting and retaining prior knowledge over time.  </a:t>
                      </a: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Through our behaviour curriculum, children are taught what to do if they are stuck. </a:t>
                      </a: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We encourage children to be resourceful and to solve problems. </a:t>
                      </a: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Children across school are given responsibilities and opportunities to be creative and use their own initiatives. </a:t>
                      </a:r>
                    </a:p>
                    <a:p>
                      <a:pPr marL="342900" lvl="0" indent="-342900" algn="l">
                        <a:lnSpc>
                          <a:spcPts val="1275"/>
                        </a:lnSpc>
                        <a:buClr>
                          <a:srgbClr val="000000"/>
                        </a:buClr>
                        <a:buFont typeface="Arial,Sans-Serif"/>
                        <a:buChar char="•"/>
                      </a:pPr>
                      <a:endParaRPr lang="en-GB" sz="1600" b="0" i="0" u="none" strike="noStrike" noProof="0">
                        <a:solidFill>
                          <a:schemeClr val="tx1"/>
                        </a:solidFill>
                        <a:latin typeface="Aptos"/>
                      </a:endParaRPr>
                    </a:p>
                  </a:txBody>
                  <a:tcPr/>
                </a:tc>
                <a:extLst>
                  <a:ext uri="{0D108BD9-81ED-4DB2-BD59-A6C34878D82A}">
                    <a16:rowId xmlns:a16="http://schemas.microsoft.com/office/drawing/2014/main" val="255410031"/>
                  </a:ext>
                </a:extLst>
              </a:tr>
            </a:tbl>
          </a:graphicData>
        </a:graphic>
      </p:graphicFrame>
      <p:sp>
        <p:nvSpPr>
          <p:cNvPr id="9" name="TextBox 8">
            <a:extLst>
              <a:ext uri="{FF2B5EF4-FFF2-40B4-BE49-F238E27FC236}">
                <a16:creationId xmlns:a16="http://schemas.microsoft.com/office/drawing/2014/main" id="{B12DB1B6-0C87-D8D6-A2CF-331A9065AA42}"/>
              </a:ext>
            </a:extLst>
          </p:cNvPr>
          <p:cNvSpPr txBox="1"/>
          <p:nvPr/>
        </p:nvSpPr>
        <p:spPr>
          <a:xfrm>
            <a:off x="851647" y="627529"/>
            <a:ext cx="9380923" cy="1083621"/>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200">
                <a:solidFill>
                  <a:schemeClr val="bg1"/>
                </a:solidFill>
                <a:latin typeface="Calibri Light"/>
                <a:ea typeface="Calibri Light"/>
                <a:cs typeface="Calibri Light"/>
              </a:rPr>
              <a:t>Church of the Ascension Primary School Curriculum Drivers</a:t>
            </a:r>
            <a:endParaRPr lang="en-US"/>
          </a:p>
        </p:txBody>
      </p:sp>
    </p:spTree>
    <p:extLst>
      <p:ext uri="{BB962C8B-B14F-4D97-AF65-F5344CB8AC3E}">
        <p14:creationId xmlns:p14="http://schemas.microsoft.com/office/powerpoint/2010/main" val="208115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65E1BD-404F-C6D5-D625-2355006A459D}"/>
            </a:ext>
          </a:extLst>
        </p:cNvPr>
        <p:cNvGrpSpPr/>
        <p:nvPr/>
      </p:nvGrpSpPr>
      <p:grpSpPr>
        <a:xfrm>
          <a:off x="0" y="0"/>
          <a:ext cx="0" cy="0"/>
          <a:chOff x="0" y="0"/>
          <a:chExt cx="0" cy="0"/>
        </a:xfrm>
      </p:grpSpPr>
      <p:pic>
        <p:nvPicPr>
          <p:cNvPr id="4" name="Picture 3" descr="Logo">
            <a:extLst>
              <a:ext uri="{FF2B5EF4-FFF2-40B4-BE49-F238E27FC236}">
                <a16:creationId xmlns:a16="http://schemas.microsoft.com/office/drawing/2014/main" id="{4C6B15C4-5C1B-E305-AB78-6D35BD70BE26}"/>
              </a:ext>
            </a:extLst>
          </p:cNvPr>
          <p:cNvPicPr>
            <a:picLocks noChangeAspect="1"/>
          </p:cNvPicPr>
          <p:nvPr/>
        </p:nvPicPr>
        <p:blipFill>
          <a:blip r:embed="rId2"/>
          <a:stretch>
            <a:fillRect/>
          </a:stretch>
        </p:blipFill>
        <p:spPr>
          <a:xfrm>
            <a:off x="10409695" y="280007"/>
            <a:ext cx="1500945" cy="1526775"/>
          </a:xfrm>
          <a:prstGeom prst="rect">
            <a:avLst/>
          </a:prstGeom>
        </p:spPr>
      </p:pic>
      <p:graphicFrame>
        <p:nvGraphicFramePr>
          <p:cNvPr id="8" name="Content Placeholder 7">
            <a:extLst>
              <a:ext uri="{FF2B5EF4-FFF2-40B4-BE49-F238E27FC236}">
                <a16:creationId xmlns:a16="http://schemas.microsoft.com/office/drawing/2014/main" id="{90D8DA17-0A89-7011-9F9E-A1455C132DE8}"/>
              </a:ext>
            </a:extLst>
          </p:cNvPr>
          <p:cNvGraphicFramePr>
            <a:graphicFrameLocks noGrp="1"/>
          </p:cNvGraphicFramePr>
          <p:nvPr>
            <p:ph idx="1"/>
            <p:extLst>
              <p:ext uri="{D42A27DB-BD31-4B8C-83A1-F6EECF244321}">
                <p14:modId xmlns:p14="http://schemas.microsoft.com/office/powerpoint/2010/main" val="1165252576"/>
              </p:ext>
            </p:extLst>
          </p:nvPr>
        </p:nvGraphicFramePr>
        <p:xfrm>
          <a:off x="838200" y="1825625"/>
          <a:ext cx="10515600" cy="4123126"/>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704523586"/>
                    </a:ext>
                  </a:extLst>
                </a:gridCol>
                <a:gridCol w="5257800">
                  <a:extLst>
                    <a:ext uri="{9D8B030D-6E8A-4147-A177-3AD203B41FA5}">
                      <a16:colId xmlns:a16="http://schemas.microsoft.com/office/drawing/2014/main" val="4240212173"/>
                    </a:ext>
                  </a:extLst>
                </a:gridCol>
              </a:tblGrid>
              <a:tr h="1067596">
                <a:tc>
                  <a:txBody>
                    <a:bodyPr/>
                    <a:lstStyle/>
                    <a:p>
                      <a:pPr algn="ctr"/>
                      <a:r>
                        <a:rPr lang="en-GB" sz="2400"/>
                        <a:t>Appreciation </a:t>
                      </a:r>
                    </a:p>
                  </a:txBody>
                  <a:tcPr/>
                </a:tc>
                <a:tc>
                  <a:txBody>
                    <a:bodyPr/>
                    <a:lstStyle/>
                    <a:p>
                      <a:pPr algn="ctr"/>
                      <a:r>
                        <a:rPr lang="en-GB" sz="2400"/>
                        <a:t>Independence </a:t>
                      </a:r>
                    </a:p>
                  </a:txBody>
                  <a:tcPr/>
                </a:tc>
                <a:extLst>
                  <a:ext uri="{0D108BD9-81ED-4DB2-BD59-A6C34878D82A}">
                    <a16:rowId xmlns:a16="http://schemas.microsoft.com/office/drawing/2014/main" val="3141333099"/>
                  </a:ext>
                </a:extLst>
              </a:tr>
              <a:tr h="3055530">
                <a:tc>
                  <a:txBody>
                    <a:bodyPr/>
                    <a:lstStyle/>
                    <a:p>
                      <a:pPr marL="0" lvl="0" indent="0" algn="l">
                        <a:lnSpc>
                          <a:spcPts val="1275"/>
                        </a:lnSpc>
                        <a:buClr>
                          <a:srgbClr val="000000"/>
                        </a:buClr>
                        <a:buNone/>
                      </a:pP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Our curriculum is designed to ensure that children feel valued as individuals as well as understanding their personal chronology and their place in our local, national and global context.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Curriculum design ensures that pupils are supported to flourish spiritually, socially and academically.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Children are inspired by the curriculum.  Each subject being taught discretely so that children can flourish and see individual subjects as a valid potential career pathways.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Children learn through our curriculum and Christian values, to have interest in and respect for others and their cultures and beliefs. </a:t>
                      </a:r>
                      <a:endParaRPr lang="en-GB"/>
                    </a:p>
                  </a:txBody>
                  <a:tcPr/>
                </a:tc>
                <a:tc>
                  <a:txBody>
                    <a:bodyPr/>
                    <a:lstStyle/>
                    <a:p>
                      <a:pPr marL="0" lvl="0" indent="0" algn="l">
                        <a:lnSpc>
                          <a:spcPts val="1275"/>
                        </a:lnSpc>
                        <a:buClr>
                          <a:srgbClr val="000000"/>
                        </a:buClr>
                        <a:buNone/>
                      </a:pP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Our curriculum is enquiry based.  Key questions provoke interest and enquiry.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A progressive and sequential curriculum means that children can retrieve prior knowledge and recognise what they can already do, with increasing independence, as they move through school.  </a:t>
                      </a:r>
                      <a:endParaRPr lang="en-US" sz="1600" b="0" i="0" u="none" strike="noStrike" noProof="0">
                        <a:solidFill>
                          <a:srgbClr val="000000"/>
                        </a:solidFill>
                        <a:latin typeface="Aptos"/>
                      </a:endParaRPr>
                    </a:p>
                    <a:p>
                      <a:pPr marL="342900" lvl="0" indent="-342900" algn="l">
                        <a:lnSpc>
                          <a:spcPts val="1275"/>
                        </a:lnSpc>
                        <a:buClr>
                          <a:srgbClr val="000000"/>
                        </a:buClr>
                        <a:buFont typeface="Arial,Sans-Serif"/>
                        <a:buChar char="•"/>
                      </a:pPr>
                      <a:r>
                        <a:rPr lang="en-GB" sz="1600" b="0" i="0" u="none" strike="noStrike" noProof="0">
                          <a:solidFill>
                            <a:schemeClr val="tx1"/>
                          </a:solidFill>
                          <a:latin typeface="Aptos"/>
                        </a:rPr>
                        <a:t>Our curriculum encourages children to think deeply and communicate their ideas thoughtfully, respectfully and courageously.</a:t>
                      </a:r>
                    </a:p>
                    <a:p>
                      <a:pPr marL="342900" lvl="0" indent="-342900" algn="l">
                        <a:lnSpc>
                          <a:spcPts val="1275"/>
                        </a:lnSpc>
                        <a:buClr>
                          <a:srgbClr val="000000"/>
                        </a:buClr>
                        <a:buFont typeface="Arial,Sans-Serif"/>
                        <a:buChar char="•"/>
                      </a:pPr>
                      <a:r>
                        <a:rPr lang="en-GB" sz="1600" b="0" i="0" u="none" strike="noStrike" noProof="0">
                          <a:solidFill>
                            <a:srgbClr val="000000"/>
                          </a:solidFill>
                          <a:latin typeface="Aptos"/>
                        </a:rPr>
                        <a:t>Our curriculum teaches pupils to keep safe and help make positive contributions to the school and local and global communities. </a:t>
                      </a:r>
                      <a:endParaRPr lang="en-GB" sz="1600" b="0" i="0" u="none" strike="noStrike" noProof="0">
                        <a:solidFill>
                          <a:schemeClr val="tx1"/>
                        </a:solidFill>
                        <a:latin typeface="Aptos"/>
                      </a:endParaRPr>
                    </a:p>
                  </a:txBody>
                  <a:tcPr/>
                </a:tc>
                <a:extLst>
                  <a:ext uri="{0D108BD9-81ED-4DB2-BD59-A6C34878D82A}">
                    <a16:rowId xmlns:a16="http://schemas.microsoft.com/office/drawing/2014/main" val="255410031"/>
                  </a:ext>
                </a:extLst>
              </a:tr>
            </a:tbl>
          </a:graphicData>
        </a:graphic>
      </p:graphicFrame>
      <p:sp>
        <p:nvSpPr>
          <p:cNvPr id="3" name="TextBox 2">
            <a:extLst>
              <a:ext uri="{FF2B5EF4-FFF2-40B4-BE49-F238E27FC236}">
                <a16:creationId xmlns:a16="http://schemas.microsoft.com/office/drawing/2014/main" id="{9F871866-D56C-300A-EDB1-7B69D90262B3}"/>
              </a:ext>
            </a:extLst>
          </p:cNvPr>
          <p:cNvSpPr txBox="1"/>
          <p:nvPr/>
        </p:nvSpPr>
        <p:spPr>
          <a:xfrm>
            <a:off x="838840" y="499462"/>
            <a:ext cx="9380923" cy="1083621"/>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200">
                <a:solidFill>
                  <a:schemeClr val="bg1"/>
                </a:solidFill>
                <a:latin typeface="Calibri Light"/>
                <a:ea typeface="Calibri Light"/>
                <a:cs typeface="Calibri Light"/>
              </a:rPr>
              <a:t>Church of the Ascension Primary School Curriculum Drivers</a:t>
            </a:r>
            <a:endParaRPr lang="en-US"/>
          </a:p>
        </p:txBody>
      </p:sp>
    </p:spTree>
    <p:extLst>
      <p:ext uri="{BB962C8B-B14F-4D97-AF65-F5344CB8AC3E}">
        <p14:creationId xmlns:p14="http://schemas.microsoft.com/office/powerpoint/2010/main" val="272852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920B4C-5FA5-36C0-4B77-A2913A4383AD}"/>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9F1FFA9-D672-408C-9220-ADEEC6ABD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AE2A20D-CCE5-783C-0C46-6A59217AE847}"/>
              </a:ext>
            </a:extLst>
          </p:cNvPr>
          <p:cNvSpPr txBox="1"/>
          <p:nvPr/>
        </p:nvSpPr>
        <p:spPr>
          <a:xfrm>
            <a:off x="838201" y="365125"/>
            <a:ext cx="3816095" cy="193807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Bef>
                <a:spcPct val="0"/>
              </a:spcBef>
              <a:spcAft>
                <a:spcPts val="600"/>
              </a:spcAft>
            </a:pPr>
            <a:r>
              <a:rPr lang="en-US" sz="3100" kern="1200">
                <a:solidFill>
                  <a:schemeClr val="tx1"/>
                </a:solidFill>
                <a:latin typeface="+mj-lt"/>
                <a:ea typeface="+mj-ea"/>
                <a:cs typeface="+mj-cs"/>
              </a:rPr>
              <a:t>Church of the Ascension Primary School Curriculum Drivers</a:t>
            </a:r>
          </a:p>
        </p:txBody>
      </p:sp>
      <p:sp>
        <p:nvSpPr>
          <p:cNvPr id="5" name="Content Placeholder 4">
            <a:extLst>
              <a:ext uri="{FF2B5EF4-FFF2-40B4-BE49-F238E27FC236}">
                <a16:creationId xmlns:a16="http://schemas.microsoft.com/office/drawing/2014/main" id="{17F7560E-3581-5660-888C-020E4F82465F}"/>
              </a:ext>
            </a:extLst>
          </p:cNvPr>
          <p:cNvSpPr>
            <a:spLocks noGrp="1"/>
          </p:cNvSpPr>
          <p:nvPr>
            <p:ph idx="1"/>
          </p:nvPr>
        </p:nvSpPr>
        <p:spPr>
          <a:xfrm>
            <a:off x="838201" y="2482589"/>
            <a:ext cx="3816096" cy="3694373"/>
          </a:xfrm>
        </p:spPr>
        <p:txBody>
          <a:bodyPr vert="horz" lIns="91440" tIns="45720" rIns="91440" bIns="45720" rtlCol="0" anchor="t">
            <a:normAutofit/>
          </a:bodyPr>
          <a:lstStyle/>
          <a:p>
            <a:r>
              <a:rPr lang="en-US" sz="1400" b="1" i="1"/>
              <a:t>Rich learning environment </a:t>
            </a:r>
            <a:endParaRPr lang="en-US" sz="1400"/>
          </a:p>
          <a:p>
            <a:r>
              <a:rPr lang="en-US" sz="1400"/>
              <a:t>Our school site, local area, visits and visitors are used to enhance the learning experience of all pupils. </a:t>
            </a:r>
            <a:endParaRPr lang="en-US" sz="1400">
              <a:ea typeface="Calibri"/>
              <a:cs typeface="Calibri"/>
            </a:endParaRPr>
          </a:p>
          <a:p>
            <a:r>
              <a:rPr lang="en-US" sz="1400"/>
              <a:t>Consistent use of learning walls, in classrooms, ensure that children have access to the vocabulary and scaffolding that will support their success. </a:t>
            </a:r>
            <a:endParaRPr lang="en-US" sz="1400">
              <a:ea typeface="Calibri"/>
              <a:cs typeface="Calibri"/>
            </a:endParaRPr>
          </a:p>
          <a:p>
            <a:r>
              <a:rPr lang="en-US" sz="1400"/>
              <a:t>Achievements are celebrated and displayed, in school. </a:t>
            </a:r>
            <a:endParaRPr lang="en-US" sz="1400">
              <a:ea typeface="Calibri"/>
              <a:cs typeface="Calibri"/>
            </a:endParaRPr>
          </a:p>
          <a:p>
            <a:r>
              <a:rPr lang="en-US" sz="1400"/>
              <a:t>Strategies to ensure that all children are appropriately challenged, based on Bloom’s Taxonomy </a:t>
            </a:r>
            <a:endParaRPr lang="en-US" sz="1400">
              <a:ea typeface="Calibri"/>
              <a:cs typeface="Calibri"/>
            </a:endParaRPr>
          </a:p>
          <a:p>
            <a:endParaRPr lang="en-US" sz="1400">
              <a:ea typeface="Calibri"/>
              <a:cs typeface="Calibri"/>
            </a:endParaRPr>
          </a:p>
          <a:p>
            <a:endParaRPr lang="en-US" sz="1400"/>
          </a:p>
        </p:txBody>
      </p:sp>
      <p:pic>
        <p:nvPicPr>
          <p:cNvPr id="4" name="Picture 3" descr="Logo">
            <a:extLst>
              <a:ext uri="{FF2B5EF4-FFF2-40B4-BE49-F238E27FC236}">
                <a16:creationId xmlns:a16="http://schemas.microsoft.com/office/drawing/2014/main" id="{F7DEFE34-59CB-2AA1-8E89-1A0FA1BBA4EE}"/>
              </a:ext>
            </a:extLst>
          </p:cNvPr>
          <p:cNvPicPr>
            <a:picLocks noChangeAspect="1"/>
          </p:cNvPicPr>
          <p:nvPr/>
        </p:nvPicPr>
        <p:blipFill>
          <a:blip r:embed="rId2"/>
          <a:srcRect t="23152" r="-1" b="26154"/>
          <a:stretch>
            <a:fillRect/>
          </a:stretch>
        </p:blipFill>
        <p:spPr>
          <a:xfrm>
            <a:off x="4904316" y="-4"/>
            <a:ext cx="7287684" cy="3694372"/>
          </a:xfrm>
          <a:custGeom>
            <a:avLst/>
            <a:gdLst/>
            <a:ahLst/>
            <a:cxnLst/>
            <a:rect l="l" t="t" r="r" b="b"/>
            <a:pathLst>
              <a:path w="7287684" h="3694372">
                <a:moveTo>
                  <a:pt x="1047969" y="0"/>
                </a:moveTo>
                <a:lnTo>
                  <a:pt x="7287684" y="0"/>
                </a:lnTo>
                <a:lnTo>
                  <a:pt x="7287684" y="814388"/>
                </a:lnTo>
                <a:lnTo>
                  <a:pt x="7287684" y="3694372"/>
                </a:lnTo>
                <a:lnTo>
                  <a:pt x="471411" y="3694372"/>
                </a:lnTo>
                <a:lnTo>
                  <a:pt x="470992" y="3686621"/>
                </a:lnTo>
                <a:cubicBezTo>
                  <a:pt x="458999" y="3642419"/>
                  <a:pt x="427907" y="3602236"/>
                  <a:pt x="376383" y="3554015"/>
                </a:cubicBezTo>
                <a:cubicBezTo>
                  <a:pt x="315976" y="3500438"/>
                  <a:pt x="255568" y="3454003"/>
                  <a:pt x="170288" y="3407569"/>
                </a:cubicBezTo>
                <a:cubicBezTo>
                  <a:pt x="365723" y="3382565"/>
                  <a:pt x="163181" y="3296841"/>
                  <a:pt x="230695" y="3243263"/>
                </a:cubicBezTo>
                <a:cubicBezTo>
                  <a:pt x="369276" y="3221831"/>
                  <a:pt x="479431" y="3393282"/>
                  <a:pt x="667759" y="3343275"/>
                </a:cubicBezTo>
                <a:cubicBezTo>
                  <a:pt x="440344" y="3196828"/>
                  <a:pt x="184501" y="3150393"/>
                  <a:pt x="17493" y="2953940"/>
                </a:cubicBezTo>
                <a:cubicBezTo>
                  <a:pt x="56580" y="2911078"/>
                  <a:pt x="95667" y="2953940"/>
                  <a:pt x="127647" y="2936081"/>
                </a:cubicBezTo>
                <a:cubicBezTo>
                  <a:pt x="127647" y="2925365"/>
                  <a:pt x="500751" y="2993232"/>
                  <a:pt x="522071" y="2714625"/>
                </a:cubicBezTo>
                <a:cubicBezTo>
                  <a:pt x="529178" y="2714625"/>
                  <a:pt x="536285" y="2714625"/>
                  <a:pt x="543391" y="2703909"/>
                </a:cubicBezTo>
                <a:cubicBezTo>
                  <a:pt x="582478" y="2664619"/>
                  <a:pt x="546945" y="2571750"/>
                  <a:pt x="610905" y="2564606"/>
                </a:cubicBezTo>
                <a:cubicBezTo>
                  <a:pt x="681973" y="2557462"/>
                  <a:pt x="749487" y="2525315"/>
                  <a:pt x="824107" y="2543175"/>
                </a:cubicBezTo>
                <a:cubicBezTo>
                  <a:pt x="880961" y="2557462"/>
                  <a:pt x="941368" y="2575322"/>
                  <a:pt x="1001776" y="2575322"/>
                </a:cubicBezTo>
                <a:cubicBezTo>
                  <a:pt x="1065736" y="2575322"/>
                  <a:pt x="1154570" y="2696766"/>
                  <a:pt x="1193658" y="2536031"/>
                </a:cubicBezTo>
                <a:cubicBezTo>
                  <a:pt x="1193658" y="2528888"/>
                  <a:pt x="1303812" y="2546747"/>
                  <a:pt x="1364219" y="2553891"/>
                </a:cubicBezTo>
                <a:cubicBezTo>
                  <a:pt x="1413966" y="2561035"/>
                  <a:pt x="1474374" y="2593181"/>
                  <a:pt x="1509907" y="2528888"/>
                </a:cubicBezTo>
                <a:cubicBezTo>
                  <a:pt x="1527674" y="2489596"/>
                  <a:pt x="1442393" y="2418159"/>
                  <a:pt x="1367772" y="2411015"/>
                </a:cubicBezTo>
                <a:cubicBezTo>
                  <a:pt x="1300259" y="2403872"/>
                  <a:pt x="1232745" y="2396728"/>
                  <a:pt x="1168784" y="2411015"/>
                </a:cubicBezTo>
                <a:cubicBezTo>
                  <a:pt x="1090610" y="2428875"/>
                  <a:pt x="1047969" y="2400300"/>
                  <a:pt x="1026649" y="2336007"/>
                </a:cubicBezTo>
                <a:cubicBezTo>
                  <a:pt x="1001776" y="2268141"/>
                  <a:pt x="955582" y="2232422"/>
                  <a:pt x="891621" y="2200275"/>
                </a:cubicBezTo>
                <a:cubicBezTo>
                  <a:pt x="735273" y="2121694"/>
                  <a:pt x="586032" y="2028825"/>
                  <a:pt x="415470" y="1982390"/>
                </a:cubicBezTo>
                <a:cubicBezTo>
                  <a:pt x="383490" y="1975246"/>
                  <a:pt x="344403" y="1960959"/>
                  <a:pt x="330189" y="1900238"/>
                </a:cubicBezTo>
                <a:cubicBezTo>
                  <a:pt x="792127" y="1993106"/>
                  <a:pt x="1211424" y="2232422"/>
                  <a:pt x="1687576" y="2218135"/>
                </a:cubicBezTo>
                <a:cubicBezTo>
                  <a:pt x="1559654" y="2143125"/>
                  <a:pt x="1406860" y="2139554"/>
                  <a:pt x="1268278" y="2085975"/>
                </a:cubicBezTo>
                <a:cubicBezTo>
                  <a:pt x="1367772" y="2046685"/>
                  <a:pt x="1460160" y="2089547"/>
                  <a:pt x="1552548" y="2110978"/>
                </a:cubicBezTo>
                <a:cubicBezTo>
                  <a:pt x="1630722" y="2128837"/>
                  <a:pt x="1701789" y="2132410"/>
                  <a:pt x="1708896" y="2021681"/>
                </a:cubicBezTo>
                <a:cubicBezTo>
                  <a:pt x="1708896" y="2010965"/>
                  <a:pt x="1708896" y="2003821"/>
                  <a:pt x="1708896" y="1993106"/>
                </a:cubicBezTo>
                <a:cubicBezTo>
                  <a:pt x="1680469" y="1946672"/>
                  <a:pt x="1641382" y="1925240"/>
                  <a:pt x="1591635" y="1910953"/>
                </a:cubicBezTo>
                <a:cubicBezTo>
                  <a:pt x="1563208" y="1903809"/>
                  <a:pt x="1524121" y="1889522"/>
                  <a:pt x="1524121" y="1857375"/>
                </a:cubicBezTo>
                <a:cubicBezTo>
                  <a:pt x="1527674" y="1735931"/>
                  <a:pt x="1431733" y="1700212"/>
                  <a:pt x="1339346" y="1664493"/>
                </a:cubicBezTo>
                <a:cubicBezTo>
                  <a:pt x="1389093" y="1603772"/>
                  <a:pt x="1431733" y="1646635"/>
                  <a:pt x="1470820" y="1643062"/>
                </a:cubicBezTo>
                <a:cubicBezTo>
                  <a:pt x="1495694" y="1639491"/>
                  <a:pt x="1520567" y="1635919"/>
                  <a:pt x="1520567" y="1603772"/>
                </a:cubicBezTo>
                <a:cubicBezTo>
                  <a:pt x="1520567" y="1578769"/>
                  <a:pt x="1509907" y="1546622"/>
                  <a:pt x="1485034" y="1546622"/>
                </a:cubicBezTo>
                <a:cubicBezTo>
                  <a:pt x="1328686" y="1543050"/>
                  <a:pt x="1239851" y="1371600"/>
                  <a:pt x="1076396" y="1371600"/>
                </a:cubicBezTo>
                <a:cubicBezTo>
                  <a:pt x="976902" y="1371600"/>
                  <a:pt x="1126144" y="1275159"/>
                  <a:pt x="1044416" y="1235869"/>
                </a:cubicBezTo>
                <a:cubicBezTo>
                  <a:pt x="1026649" y="1225153"/>
                  <a:pt x="1094163" y="1210866"/>
                  <a:pt x="1122590" y="1214437"/>
                </a:cubicBezTo>
                <a:cubicBezTo>
                  <a:pt x="1151017" y="1218009"/>
                  <a:pt x="1175891" y="1243013"/>
                  <a:pt x="1211424" y="1225153"/>
                </a:cubicBezTo>
                <a:cubicBezTo>
                  <a:pt x="1229191" y="1160860"/>
                  <a:pt x="1182997" y="1135856"/>
                  <a:pt x="1140357" y="1117997"/>
                </a:cubicBezTo>
                <a:cubicBezTo>
                  <a:pt x="1047969" y="1075135"/>
                  <a:pt x="955582" y="1025129"/>
                  <a:pt x="852534" y="1010841"/>
                </a:cubicBezTo>
                <a:cubicBezTo>
                  <a:pt x="817001" y="1007269"/>
                  <a:pt x="795680" y="989409"/>
                  <a:pt x="799234" y="953690"/>
                </a:cubicBezTo>
                <a:cubicBezTo>
                  <a:pt x="806340" y="907256"/>
                  <a:pt x="841874" y="921544"/>
                  <a:pt x="870301" y="925115"/>
                </a:cubicBezTo>
                <a:cubicBezTo>
                  <a:pt x="888068" y="928688"/>
                  <a:pt x="905835" y="939403"/>
                  <a:pt x="923602" y="914400"/>
                </a:cubicBezTo>
                <a:cubicBezTo>
                  <a:pt x="611794" y="724198"/>
                  <a:pt x="409919" y="684684"/>
                  <a:pt x="132090" y="589415"/>
                </a:cubicBezTo>
                <a:lnTo>
                  <a:pt x="31922" y="552917"/>
                </a:lnTo>
                <a:lnTo>
                  <a:pt x="26859" y="541335"/>
                </a:lnTo>
                <a:cubicBezTo>
                  <a:pt x="20137" y="534929"/>
                  <a:pt x="8953" y="532232"/>
                  <a:pt x="0" y="527681"/>
                </a:cubicBezTo>
                <a:cubicBezTo>
                  <a:pt x="5969" y="516305"/>
                  <a:pt x="7617" y="502963"/>
                  <a:pt x="17905" y="493550"/>
                </a:cubicBezTo>
                <a:cubicBezTo>
                  <a:pt x="23947" y="488022"/>
                  <a:pt x="35344" y="487159"/>
                  <a:pt x="44763" y="486724"/>
                </a:cubicBezTo>
                <a:lnTo>
                  <a:pt x="165722" y="483650"/>
                </a:lnTo>
                <a:lnTo>
                  <a:pt x="193385" y="498723"/>
                </a:lnTo>
                <a:cubicBezTo>
                  <a:pt x="210263" y="511671"/>
                  <a:pt x="227142" y="525066"/>
                  <a:pt x="315976" y="535781"/>
                </a:cubicBezTo>
                <a:cubicBezTo>
                  <a:pt x="401257" y="546497"/>
                  <a:pt x="479431" y="582216"/>
                  <a:pt x="575372" y="525066"/>
                </a:cubicBezTo>
                <a:cubicBezTo>
                  <a:pt x="639332" y="485775"/>
                  <a:pt x="742380" y="528637"/>
                  <a:pt x="820554" y="560785"/>
                </a:cubicBezTo>
                <a:cubicBezTo>
                  <a:pt x="884515" y="589360"/>
                  <a:pt x="948475" y="596503"/>
                  <a:pt x="1033756" y="560785"/>
                </a:cubicBezTo>
                <a:cubicBezTo>
                  <a:pt x="955582" y="539354"/>
                  <a:pt x="895175" y="521494"/>
                  <a:pt x="834767" y="507206"/>
                </a:cubicBezTo>
                <a:cubicBezTo>
                  <a:pt x="785020" y="496491"/>
                  <a:pt x="756593" y="471488"/>
                  <a:pt x="760147" y="417909"/>
                </a:cubicBezTo>
                <a:cubicBezTo>
                  <a:pt x="760147" y="389334"/>
                  <a:pt x="749487" y="350044"/>
                  <a:pt x="785020" y="335757"/>
                </a:cubicBezTo>
                <a:cubicBezTo>
                  <a:pt x="813447" y="321469"/>
                  <a:pt x="852534" y="335757"/>
                  <a:pt x="866748" y="360759"/>
                </a:cubicBezTo>
                <a:cubicBezTo>
                  <a:pt x="884515" y="407194"/>
                  <a:pt x="902281" y="450056"/>
                  <a:pt x="962689" y="453629"/>
                </a:cubicBezTo>
                <a:cubicBezTo>
                  <a:pt x="1044416" y="460771"/>
                  <a:pt x="998222" y="432197"/>
                  <a:pt x="984009" y="396478"/>
                </a:cubicBezTo>
                <a:cubicBezTo>
                  <a:pt x="969795" y="357188"/>
                  <a:pt x="1012436" y="346472"/>
                  <a:pt x="1040863" y="353615"/>
                </a:cubicBezTo>
                <a:cubicBezTo>
                  <a:pt x="1147464" y="385763"/>
                  <a:pt x="1257618" y="328613"/>
                  <a:pt x="1367772" y="375047"/>
                </a:cubicBezTo>
                <a:cubicBezTo>
                  <a:pt x="1339346" y="260747"/>
                  <a:pt x="1278938" y="210741"/>
                  <a:pt x="1151017" y="192881"/>
                </a:cubicBezTo>
                <a:cubicBezTo>
                  <a:pt x="1104823" y="189310"/>
                  <a:pt x="1055076" y="196453"/>
                  <a:pt x="1012436" y="164306"/>
                </a:cubicBezTo>
                <a:cubicBezTo>
                  <a:pt x="987562" y="146447"/>
                  <a:pt x="962689" y="125016"/>
                  <a:pt x="980456" y="89297"/>
                </a:cubicBezTo>
                <a:cubicBezTo>
                  <a:pt x="991116" y="64294"/>
                  <a:pt x="1019542" y="64294"/>
                  <a:pt x="1044416" y="71437"/>
                </a:cubicBezTo>
                <a:cubicBezTo>
                  <a:pt x="1147464" y="110728"/>
                  <a:pt x="1257618" y="121444"/>
                  <a:pt x="1364219" y="135731"/>
                </a:cubicBezTo>
                <a:cubicBezTo>
                  <a:pt x="1381986" y="139303"/>
                  <a:pt x="1399753" y="146447"/>
                  <a:pt x="1417520" y="110728"/>
                </a:cubicBezTo>
                <a:cubicBezTo>
                  <a:pt x="1293152" y="78581"/>
                  <a:pt x="1172337" y="35719"/>
                  <a:pt x="1047969" y="0"/>
                </a:cubicBezTo>
                <a:close/>
              </a:path>
            </a:pathLst>
          </a:custGeom>
        </p:spPr>
      </p:pic>
      <p:pic>
        <p:nvPicPr>
          <p:cNvPr id="6" name="Picture 5" descr="A diagram of a diagram&#10;&#10;Description automatically generated">
            <a:extLst>
              <a:ext uri="{FF2B5EF4-FFF2-40B4-BE49-F238E27FC236}">
                <a16:creationId xmlns:a16="http://schemas.microsoft.com/office/drawing/2014/main" id="{D3C90613-08D6-2DBC-8214-BE56922A6BCB}"/>
              </a:ext>
            </a:extLst>
          </p:cNvPr>
          <p:cNvPicPr>
            <a:picLocks noChangeAspect="1"/>
          </p:cNvPicPr>
          <p:nvPr/>
        </p:nvPicPr>
        <p:blipFill>
          <a:blip r:embed="rId3"/>
          <a:srcRect t="13297" b="1082"/>
          <a:stretch>
            <a:fillRect/>
          </a:stretch>
        </p:blipFill>
        <p:spPr>
          <a:xfrm>
            <a:off x="4726728" y="3802961"/>
            <a:ext cx="7472381" cy="3055043"/>
          </a:xfrm>
          <a:custGeom>
            <a:avLst/>
            <a:gdLst/>
            <a:ahLst/>
            <a:cxnLst/>
            <a:rect l="l" t="t" r="r" b="b"/>
            <a:pathLst>
              <a:path w="7472381" h="3055043">
                <a:moveTo>
                  <a:pt x="638975" y="0"/>
                </a:moveTo>
                <a:lnTo>
                  <a:pt x="7472381" y="0"/>
                </a:lnTo>
                <a:lnTo>
                  <a:pt x="7472381" y="2579984"/>
                </a:lnTo>
                <a:lnTo>
                  <a:pt x="7472381" y="3055043"/>
                </a:lnTo>
                <a:lnTo>
                  <a:pt x="6992676" y="3055043"/>
                </a:lnTo>
                <a:lnTo>
                  <a:pt x="1946893" y="3055043"/>
                </a:lnTo>
                <a:cubicBezTo>
                  <a:pt x="1801205" y="2983605"/>
                  <a:pt x="1662624" y="2897880"/>
                  <a:pt x="1506276" y="2855018"/>
                </a:cubicBezTo>
                <a:cubicBezTo>
                  <a:pt x="1399675" y="2826443"/>
                  <a:pt x="1296627" y="2776437"/>
                  <a:pt x="1314394" y="2626417"/>
                </a:cubicBezTo>
                <a:cubicBezTo>
                  <a:pt x="1317947" y="2583555"/>
                  <a:pt x="1289520" y="2551409"/>
                  <a:pt x="1246880" y="2562124"/>
                </a:cubicBezTo>
                <a:cubicBezTo>
                  <a:pt x="1165153" y="2583555"/>
                  <a:pt x="1126065" y="2522833"/>
                  <a:pt x="1079872" y="2476399"/>
                </a:cubicBezTo>
                <a:cubicBezTo>
                  <a:pt x="998144" y="2394247"/>
                  <a:pt x="919970" y="2308520"/>
                  <a:pt x="788495" y="2294233"/>
                </a:cubicBezTo>
                <a:cubicBezTo>
                  <a:pt x="813369" y="2229939"/>
                  <a:pt x="856009" y="2237083"/>
                  <a:pt x="895097" y="2251371"/>
                </a:cubicBezTo>
                <a:cubicBezTo>
                  <a:pt x="998144" y="2287090"/>
                  <a:pt x="1101192" y="2326380"/>
                  <a:pt x="1204239" y="2362099"/>
                </a:cubicBezTo>
                <a:cubicBezTo>
                  <a:pt x="1271754" y="2383530"/>
                  <a:pt x="1339267" y="2415677"/>
                  <a:pt x="1428102" y="2390674"/>
                </a:cubicBezTo>
                <a:cubicBezTo>
                  <a:pt x="1349928" y="2262087"/>
                  <a:pt x="1218453" y="2237083"/>
                  <a:pt x="1111852" y="2197793"/>
                </a:cubicBezTo>
                <a:cubicBezTo>
                  <a:pt x="980377" y="2147787"/>
                  <a:pt x="902203" y="2054918"/>
                  <a:pt x="806262" y="1947762"/>
                </a:cubicBezTo>
                <a:cubicBezTo>
                  <a:pt x="902203" y="1919187"/>
                  <a:pt x="962610" y="1997768"/>
                  <a:pt x="1040785" y="1994196"/>
                </a:cubicBezTo>
                <a:cubicBezTo>
                  <a:pt x="1044338" y="1983480"/>
                  <a:pt x="1051445" y="1962049"/>
                  <a:pt x="1051445" y="1962049"/>
                </a:cubicBezTo>
                <a:cubicBezTo>
                  <a:pt x="923523" y="1904899"/>
                  <a:pt x="866670" y="1797743"/>
                  <a:pt x="845349" y="1665583"/>
                </a:cubicBezTo>
                <a:cubicBezTo>
                  <a:pt x="838243" y="1597718"/>
                  <a:pt x="792049" y="1576287"/>
                  <a:pt x="745855" y="1544140"/>
                </a:cubicBezTo>
                <a:cubicBezTo>
                  <a:pt x="589507" y="1433411"/>
                  <a:pt x="422499" y="1333399"/>
                  <a:pt x="291024" y="1183381"/>
                </a:cubicBezTo>
                <a:cubicBezTo>
                  <a:pt x="443819" y="1201239"/>
                  <a:pt x="564633" y="1301252"/>
                  <a:pt x="724535" y="1344115"/>
                </a:cubicBezTo>
                <a:cubicBezTo>
                  <a:pt x="596614" y="1179808"/>
                  <a:pt x="429605" y="1094083"/>
                  <a:pt x="276811" y="994071"/>
                </a:cubicBezTo>
                <a:cubicBezTo>
                  <a:pt x="205743" y="947637"/>
                  <a:pt x="141783" y="890486"/>
                  <a:pt x="60055" y="865484"/>
                </a:cubicBezTo>
                <a:cubicBezTo>
                  <a:pt x="31628" y="858340"/>
                  <a:pt x="-18119" y="840481"/>
                  <a:pt x="6755" y="790474"/>
                </a:cubicBezTo>
                <a:cubicBezTo>
                  <a:pt x="28075" y="747612"/>
                  <a:pt x="67162" y="761900"/>
                  <a:pt x="102696" y="772614"/>
                </a:cubicBezTo>
                <a:cubicBezTo>
                  <a:pt x="187976" y="801190"/>
                  <a:pt x="280364" y="801190"/>
                  <a:pt x="397625" y="801190"/>
                </a:cubicBezTo>
                <a:cubicBezTo>
                  <a:pt x="298131" y="665458"/>
                  <a:pt x="116909" y="708321"/>
                  <a:pt x="31628" y="565446"/>
                </a:cubicBezTo>
                <a:cubicBezTo>
                  <a:pt x="138229" y="540444"/>
                  <a:pt x="219957" y="590450"/>
                  <a:pt x="305237" y="601165"/>
                </a:cubicBezTo>
                <a:cubicBezTo>
                  <a:pt x="383412" y="611881"/>
                  <a:pt x="401178" y="586877"/>
                  <a:pt x="383412" y="508296"/>
                </a:cubicBezTo>
                <a:cubicBezTo>
                  <a:pt x="354985" y="386853"/>
                  <a:pt x="397625" y="326130"/>
                  <a:pt x="511333" y="358278"/>
                </a:cubicBezTo>
                <a:cubicBezTo>
                  <a:pt x="617934" y="390424"/>
                  <a:pt x="628594" y="343990"/>
                  <a:pt x="600167" y="276124"/>
                </a:cubicBezTo>
                <a:cubicBezTo>
                  <a:pt x="557527" y="176112"/>
                  <a:pt x="603720" y="97531"/>
                  <a:pt x="635701" y="11805"/>
                </a:cubicBezTo>
                <a:close/>
              </a:path>
            </a:pathLst>
          </a:custGeom>
        </p:spPr>
      </p:pic>
    </p:spTree>
    <p:extLst>
      <p:ext uri="{BB962C8B-B14F-4D97-AF65-F5344CB8AC3E}">
        <p14:creationId xmlns:p14="http://schemas.microsoft.com/office/powerpoint/2010/main" val="44953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1DC6ABD-215C-4EA8-A483-CEF5B99AB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5F6BE1-F57D-293F-3CEE-C95D32477862}"/>
              </a:ext>
            </a:extLst>
          </p:cNvPr>
          <p:cNvSpPr>
            <a:spLocks noGrp="1"/>
          </p:cNvSpPr>
          <p:nvPr>
            <p:ph type="title"/>
          </p:nvPr>
        </p:nvSpPr>
        <p:spPr>
          <a:xfrm>
            <a:off x="444626" y="770139"/>
            <a:ext cx="6303009" cy="5325115"/>
          </a:xfrm>
        </p:spPr>
        <p:txBody>
          <a:bodyPr vert="horz" lIns="91440" tIns="45720" rIns="91440" bIns="45720" rtlCol="0" anchor="b">
            <a:normAutofit/>
          </a:bodyPr>
          <a:lstStyle/>
          <a:p>
            <a:r>
              <a:rPr lang="en-US" sz="1500" b="1" i="1" kern="1200">
                <a:solidFill>
                  <a:schemeClr val="tx1"/>
                </a:solidFill>
                <a:latin typeface="+mj-lt"/>
                <a:ea typeface="+mj-ea"/>
                <a:cs typeface="+mj-cs"/>
              </a:rPr>
              <a:t>Inclusive</a:t>
            </a:r>
            <a:endParaRPr lang="en-US" sz="1500" kern="1200">
              <a:solidFill>
                <a:schemeClr val="tx1"/>
              </a:solidFill>
              <a:latin typeface="+mj-lt"/>
              <a:ea typeface="+mj-ea"/>
              <a:cs typeface="+mj-cs"/>
            </a:endParaRPr>
          </a:p>
          <a:p>
            <a:pPr marL="285750" indent="-285750"/>
            <a:r>
              <a:rPr lang="en-US" sz="1500" kern="1200">
                <a:solidFill>
                  <a:schemeClr val="tx1"/>
                </a:solidFill>
                <a:latin typeface="+mj-lt"/>
                <a:ea typeface="+mj-ea"/>
                <a:cs typeface="+mj-cs"/>
              </a:rPr>
              <a:t>We aim to ensure that all children feel valued, supported and empowered to reach their full, God given, potential. </a:t>
            </a:r>
          </a:p>
          <a:p>
            <a:pPr marL="285750" indent="-285750"/>
            <a:r>
              <a:rPr lang="en-US" sz="1500" kern="1200">
                <a:solidFill>
                  <a:schemeClr val="tx1"/>
                </a:solidFill>
                <a:latin typeface="+mj-lt"/>
                <a:ea typeface="+mj-ea"/>
                <a:cs typeface="+mj-cs"/>
              </a:rPr>
              <a:t>We are dedicated to providing a curriculum that supports all learning styles, needs and abilities. </a:t>
            </a:r>
          </a:p>
          <a:p>
            <a:pPr marL="285750" indent="-285750"/>
            <a:r>
              <a:rPr lang="en-US" sz="1500" kern="1200">
                <a:solidFill>
                  <a:schemeClr val="tx1"/>
                </a:solidFill>
                <a:latin typeface="+mj-lt"/>
                <a:ea typeface="+mj-ea"/>
                <a:cs typeface="+mj-cs"/>
              </a:rPr>
              <a:t>We ensure that our curriculum is accessible for all pupils with SEND (special educational needs and disabilities). </a:t>
            </a:r>
          </a:p>
          <a:p>
            <a:pPr marL="285750" indent="-285750"/>
            <a:r>
              <a:rPr lang="en-US" sz="1500" kern="1200">
                <a:solidFill>
                  <a:schemeClr val="tx1"/>
                </a:solidFill>
                <a:latin typeface="+mj-lt"/>
                <a:ea typeface="+mj-ea"/>
                <a:cs typeface="+mj-cs"/>
              </a:rPr>
              <a:t>Our curriculum is rooted in our Christian Vision and promotes equality through our Core Christian Values of thankfulness, generosity, respect, forgiveness, honesty and perseverance. </a:t>
            </a:r>
          </a:p>
          <a:p>
            <a:pPr marL="285750" indent="-285750"/>
            <a:r>
              <a:rPr lang="en-US" sz="1500" kern="1200">
                <a:solidFill>
                  <a:schemeClr val="tx1"/>
                </a:solidFill>
                <a:latin typeface="+mj-lt"/>
                <a:ea typeface="+mj-ea"/>
                <a:cs typeface="+mj-cs"/>
              </a:rPr>
              <a:t>Close working partnerships with families, outside agencies, the Parish and wider community, enhance our curriculum and support our children’s flourishing. </a:t>
            </a:r>
          </a:p>
          <a:p>
            <a:pPr marL="285750" indent="-285750"/>
            <a:r>
              <a:rPr lang="en-US" sz="1500" kern="1200">
                <a:solidFill>
                  <a:schemeClr val="tx1"/>
                </a:solidFill>
                <a:latin typeface="+mj-lt"/>
                <a:ea typeface="+mj-ea"/>
                <a:cs typeface="+mj-cs"/>
              </a:rPr>
              <a:t>Strategies used to ensure inclusivity in our curriculum are:</a:t>
            </a:r>
          </a:p>
          <a:p>
            <a:r>
              <a:rPr lang="en-US" sz="1500" kern="1200">
                <a:solidFill>
                  <a:schemeClr val="tx1"/>
                </a:solidFill>
                <a:latin typeface="+mj-lt"/>
                <a:ea typeface="+mj-ea"/>
                <a:cs typeface="+mj-cs"/>
              </a:rPr>
              <a:t>*Adaptive Teaching – great teaching, using a variety of both planned and micro-adaptations, ensure that all pupils are supported to achieve well, in lessons. </a:t>
            </a:r>
          </a:p>
          <a:p>
            <a:r>
              <a:rPr lang="en-US" sz="1500" kern="1200">
                <a:solidFill>
                  <a:schemeClr val="tx1"/>
                </a:solidFill>
                <a:latin typeface="+mj-lt"/>
                <a:ea typeface="+mj-ea"/>
                <a:cs typeface="+mj-cs"/>
              </a:rPr>
              <a:t>*Flexibility in teaching methods – these can include visual aids, practical experiences, think-pair-share and mixed ability group work, help to engage all learners. </a:t>
            </a:r>
          </a:p>
          <a:p>
            <a:r>
              <a:rPr lang="en-US" sz="1500" kern="1200">
                <a:solidFill>
                  <a:schemeClr val="tx1"/>
                </a:solidFill>
                <a:latin typeface="+mj-lt"/>
                <a:ea typeface="+mj-ea"/>
                <a:cs typeface="+mj-cs"/>
              </a:rPr>
              <a:t>*Individual support as outlined in Individual Education Plans.</a:t>
            </a:r>
          </a:p>
          <a:p>
            <a:r>
              <a:rPr lang="en-US" sz="1500" kern="1200">
                <a:solidFill>
                  <a:schemeClr val="tx1"/>
                </a:solidFill>
                <a:latin typeface="+mj-lt"/>
                <a:ea typeface="+mj-ea"/>
                <a:cs typeface="+mj-cs"/>
              </a:rPr>
              <a:t>*Effective use of Live Marking Policy to identify and address any errors and misconceptions.</a:t>
            </a:r>
          </a:p>
          <a:p>
            <a:r>
              <a:rPr lang="en-US" sz="1500" kern="1200">
                <a:solidFill>
                  <a:schemeClr val="tx1"/>
                </a:solidFill>
                <a:latin typeface="+mj-lt"/>
                <a:ea typeface="+mj-ea"/>
                <a:cs typeface="+mj-cs"/>
              </a:rPr>
              <a:t>*Assessment for learning informs next steps. </a:t>
            </a:r>
          </a:p>
          <a:p>
            <a:endParaRPr lang="en-US" sz="1500" kern="1200">
              <a:solidFill>
                <a:schemeClr val="tx1"/>
              </a:solidFill>
              <a:latin typeface="+mj-lt"/>
              <a:ea typeface="+mj-ea"/>
              <a:cs typeface="+mj-cs"/>
            </a:endParaRPr>
          </a:p>
        </p:txBody>
      </p:sp>
      <p:grpSp>
        <p:nvGrpSpPr>
          <p:cNvPr id="39" name="Group 38">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40" name="Straight Connector 39">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Content Placeholder 3" descr="Curriculum – Newdale Primary and Nursery School">
            <a:extLst>
              <a:ext uri="{FF2B5EF4-FFF2-40B4-BE49-F238E27FC236}">
                <a16:creationId xmlns:a16="http://schemas.microsoft.com/office/drawing/2014/main" id="{D16CCDA6-A23D-D86E-1F1C-5B329E425146}"/>
              </a:ext>
            </a:extLst>
          </p:cNvPr>
          <p:cNvPicPr>
            <a:picLocks noGrp="1" noChangeAspect="1"/>
          </p:cNvPicPr>
          <p:nvPr>
            <p:ph idx="1"/>
          </p:nvPr>
        </p:nvPicPr>
        <p:blipFill>
          <a:blip r:embed="rId2"/>
          <a:srcRect b="9395"/>
          <a:stretch>
            <a:fillRect/>
          </a:stretch>
        </p:blipFill>
        <p:spPr>
          <a:xfrm>
            <a:off x="6945013" y="513401"/>
            <a:ext cx="5014728" cy="5604384"/>
          </a:xfrm>
          <a:prstGeom prst="rect">
            <a:avLst/>
          </a:prstGeom>
        </p:spPr>
      </p:pic>
    </p:spTree>
    <p:extLst>
      <p:ext uri="{BB962C8B-B14F-4D97-AF65-F5344CB8AC3E}">
        <p14:creationId xmlns:p14="http://schemas.microsoft.com/office/powerpoint/2010/main" val="3738179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3A5BB0-F8A5-AEFE-BE01-CFD948B36739}"/>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D0BE95-0C20-5B33-5F91-600B77096336}"/>
              </a:ext>
            </a:extLst>
          </p:cNvPr>
          <p:cNvSpPr>
            <a:spLocks noGrp="1"/>
          </p:cNvSpPr>
          <p:nvPr>
            <p:ph type="title"/>
          </p:nvPr>
        </p:nvSpPr>
        <p:spPr>
          <a:xfrm>
            <a:off x="640080" y="936702"/>
            <a:ext cx="4368602" cy="3625421"/>
          </a:xfrm>
        </p:spPr>
        <p:txBody>
          <a:bodyPr anchor="b">
            <a:normAutofit/>
          </a:bodyPr>
          <a:lstStyle/>
          <a:p>
            <a:r>
              <a:rPr lang="en-GB" sz="3400" dirty="0">
                <a:ea typeface="Calibri Light" panose="020F0302020204030204"/>
                <a:cs typeface="Calibri Light" panose="020F0302020204030204"/>
              </a:rPr>
              <a:t>'The Ascension Way' - Curriculum Intent – Curriculum Drivers subject specific - please see our subject policies. </a:t>
            </a:r>
          </a:p>
        </p:txBody>
      </p:sp>
      <p:sp>
        <p:nvSpPr>
          <p:cNvPr id="20"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yellow circle with black text&#10;&#10;AI-generated content may be incorrect.">
            <a:extLst>
              <a:ext uri="{FF2B5EF4-FFF2-40B4-BE49-F238E27FC236}">
                <a16:creationId xmlns:a16="http://schemas.microsoft.com/office/drawing/2014/main" id="{4114C967-B080-DE9A-CD1C-572243256C46}"/>
              </a:ext>
            </a:extLst>
          </p:cNvPr>
          <p:cNvPicPr>
            <a:picLocks noChangeAspect="1"/>
          </p:cNvPicPr>
          <p:nvPr/>
        </p:nvPicPr>
        <p:blipFill>
          <a:blip r:embed="rId3"/>
          <a:srcRect l="3758" r="3841" b="-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769703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33abc4b-1715-4b64-8b1b-25a2f846e827">
      <Terms xmlns="http://schemas.microsoft.com/office/infopath/2007/PartnerControls"/>
    </lcf76f155ced4ddcb4097134ff3c332f>
    <TaxCatchAll xmlns="c7de5208-0f97-4731-9876-ade32e9c025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96D58008B52346BB79DA58D7C3873D" ma:contentTypeVersion="13" ma:contentTypeDescription="Create a new document." ma:contentTypeScope="" ma:versionID="9a73fb1cbfb400693e9fd223a4047c0b">
  <xsd:schema xmlns:xsd="http://www.w3.org/2001/XMLSchema" xmlns:xs="http://www.w3.org/2001/XMLSchema" xmlns:p="http://schemas.microsoft.com/office/2006/metadata/properties" xmlns:ns2="833abc4b-1715-4b64-8b1b-25a2f846e827" xmlns:ns3="c7de5208-0f97-4731-9876-ade32e9c0250" targetNamespace="http://schemas.microsoft.com/office/2006/metadata/properties" ma:root="true" ma:fieldsID="05ae0cdc829d2024c574599072481b5d" ns2:_="" ns3:_="">
    <xsd:import namespace="833abc4b-1715-4b64-8b1b-25a2f846e827"/>
    <xsd:import namespace="c7de5208-0f97-4731-9876-ade32e9c025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3abc4b-1715-4b64-8b1b-25a2f846e8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ba6c219-0416-4b4d-9900-06b39c89d8a2"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de5208-0f97-4731-9876-ade32e9c0250"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eb18bb6-8296-4f52-9b44-38eb64b808e2}" ma:internalName="TaxCatchAll" ma:showField="CatchAllData" ma:web="c7de5208-0f97-4731-9876-ade32e9c02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06B9B3-5B84-4941-945B-8D6A2158A57C}">
  <ds:schemaRefs>
    <ds:schemaRef ds:uri="833abc4b-1715-4b64-8b1b-25a2f846e827"/>
    <ds:schemaRef ds:uri="c7de5208-0f97-4731-9876-ade32e9c0250"/>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E0CA416-3581-4E3D-8842-89472BCB8653}">
  <ds:schemaRefs>
    <ds:schemaRef ds:uri="833abc4b-1715-4b64-8b1b-25a2f846e827"/>
    <ds:schemaRef ds:uri="c7de5208-0f97-4731-9876-ade32e9c025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C603072-C752-4F28-845F-1416CB3699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768</Words>
  <Application>Microsoft Office PowerPoint</Application>
  <PresentationFormat>Widescreen</PresentationFormat>
  <Paragraphs>52</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Arial,Sans-Serif</vt:lpstr>
      <vt:lpstr>Calibri</vt:lpstr>
      <vt:lpstr>Calibri Light</vt:lpstr>
      <vt:lpstr>Office Theme</vt:lpstr>
      <vt:lpstr>'The Ascension Way' - Curriculum Intent – our vision  </vt:lpstr>
      <vt:lpstr>Curriculum – that which is to be learned</vt:lpstr>
      <vt:lpstr>Curriculum drivers -  principles that guide the development and delivery of that which is to be learned by the children.</vt:lpstr>
      <vt:lpstr>PowerPoint Presentation</vt:lpstr>
      <vt:lpstr>PowerPoint Presentation</vt:lpstr>
      <vt:lpstr>PowerPoint Presentation</vt:lpstr>
      <vt:lpstr>Inclusive We aim to ensure that all children feel valued, supported and empowered to reach their full, God given, potential.  We are dedicated to providing a curriculum that supports all learning styles, needs and abilities.  We ensure that our curriculum is accessible for all pupils with SEND (special educational needs and disabilities).  Our curriculum is rooted in our Christian Vision and promotes equality through our Core Christian Values of thankfulness, generosity, respect, forgiveness, honesty and perseverance.  Close working partnerships with families, outside agencies, the Parish and wider community, enhance our curriculum and support our children’s flourishing.  Strategies used to ensure inclusivity in our curriculum are: *Adaptive Teaching – great teaching, using a variety of both planned and micro-adaptations, ensure that all pupils are supported to achieve well, in lessons.  *Flexibility in teaching methods – these can include visual aids, practical experiences, think-pair-share and mixed ability group work, help to engage all learners.  *Individual support as outlined in Individual Education Plans. *Effective use of Live Marking Policy to identify and address any errors and misconceptions. *Assessment for learning informs next steps.  </vt:lpstr>
      <vt:lpstr>'The Ascension Way' - Curriculum Intent – Curriculum Drivers subject specific - please see our subject policies.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structures </dc:title>
  <dc:creator>Mrs L. Mason</dc:creator>
  <cp:lastModifiedBy>Ur nan 69</cp:lastModifiedBy>
  <cp:revision>10</cp:revision>
  <dcterms:created xsi:type="dcterms:W3CDTF">2025-06-17T16:37:07Z</dcterms:created>
  <dcterms:modified xsi:type="dcterms:W3CDTF">2025-09-21T16:38:24Z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0x0101008596D58008B52346BB79DA58D7C3873D</vt:lpwstr>
  </property>
  <property fmtid="{D5CDD505-2E9C-101B-9397-08002B2CF9AE}" pid="3" name="Order">
    <vt:r8>20600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